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9" r:id="rId4"/>
    <p:sldId id="260" r:id="rId5"/>
    <p:sldId id="267" r:id="rId6"/>
    <p:sldId id="261" r:id="rId7"/>
    <p:sldId id="263" r:id="rId8"/>
    <p:sldId id="262" r:id="rId9"/>
    <p:sldId id="269" r:id="rId10"/>
    <p:sldId id="270" r:id="rId11"/>
    <p:sldId id="268" r:id="rId12"/>
    <p:sldId id="266" r:id="rId13"/>
  </p:sldIdLst>
  <p:sldSz cx="9753600" cy="7315200"/>
  <p:notesSz cx="6858000" cy="9144000"/>
  <p:embeddedFontLst>
    <p:embeddedFont>
      <p:font typeface="Segoe UI Emoji L" panose="020B0502040204020203" pitchFamily="34" charset="0"/>
      <p:regular r:id="rId15"/>
    </p:embeddedFont>
    <p:embeddedFont>
      <p:font typeface="Sukar Heav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847" autoAdjust="0"/>
  </p:normalViewPr>
  <p:slideViewPr>
    <p:cSldViewPr>
      <p:cViewPr varScale="1">
        <p:scale>
          <a:sx n="86" d="100"/>
          <a:sy n="86" d="100"/>
        </p:scale>
        <p:origin x="21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E911-C7D6-4C83-9D86-93F75B7D8A8D}" type="datetimeFigureOut">
              <a:rPr lang="en-AU" smtClean="0"/>
              <a:t>18/04/2024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E734-CE77-4F1C-9ADF-86644A7984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64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Purpose -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Endeavor to enhance nutritional literacy by providing a visually comparative analysis that empowers individuals to make informed dietary choices.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Planning and Research – Explored various websites and finally agreed on the dataset from data world which we then tried to understand and cleanse.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Coding Design – we then looked at the different ways of coding and making the dataset more meaningful.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Explore visualization tools – Various new libraries were explored, and Bokeh was utilized for data visualization.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 – The project and coding output will be showcased in the next slides.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E734-CE77-4F1C-9ADF-86644A79847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45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E734-CE77-4F1C-9ADF-86644A79847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67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0A636F-3B74-42F1-EEE5-3C95B2ED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4"/>
            <a:ext cx="6248400" cy="72957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929931-A399-88A5-A643-7F979FDD36E2}"/>
              </a:ext>
            </a:extLst>
          </p:cNvPr>
          <p:cNvSpPr/>
          <p:nvPr/>
        </p:nvSpPr>
        <p:spPr>
          <a:xfrm>
            <a:off x="4953000" y="152400"/>
            <a:ext cx="4800600" cy="457200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lnSpc>
                <a:spcPct val="190000"/>
              </a:lnSpc>
            </a:pPr>
            <a:r>
              <a:rPr lang="en-AU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NutriVis –</a:t>
            </a:r>
          </a:p>
          <a:p>
            <a:pPr>
              <a:lnSpc>
                <a:spcPct val="190000"/>
              </a:lnSpc>
            </a:pPr>
            <a:r>
              <a:rPr lang="en-A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Visualising Nutritional Profiles of Foods</a:t>
            </a:r>
            <a:endParaRPr lang="en-A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C1904-8353-958D-62D8-200BEA48AC6F}"/>
              </a:ext>
            </a:extLst>
          </p:cNvPr>
          <p:cNvSpPr txBox="1"/>
          <p:nvPr/>
        </p:nvSpPr>
        <p:spPr>
          <a:xfrm>
            <a:off x="5181600" y="5050302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/>
              <a:t>Our Team</a:t>
            </a:r>
          </a:p>
          <a:p>
            <a:endParaRPr lang="en-AU" dirty="0"/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⬖</a:t>
            </a:r>
            <a:r>
              <a:rPr lang="en-AU" dirty="0"/>
              <a:t>Steph Adey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⬗</a:t>
            </a:r>
            <a:r>
              <a:rPr lang="en-AU" dirty="0"/>
              <a:t>Sonal Bhosle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⬘</a:t>
            </a:r>
            <a:r>
              <a:rPr lang="en-AU" dirty="0"/>
              <a:t>Liwei Jiang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⬙</a:t>
            </a:r>
            <a:r>
              <a:rPr lang="en-AU" dirty="0"/>
              <a:t>Aryan Linga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83DA3-F63D-172A-1FF6-FD7CCA9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2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5" r="-253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0" y="2962275"/>
            <a:ext cx="4054875" cy="193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1"/>
              </a:lnSpc>
            </a:pPr>
            <a:r>
              <a:rPr lang="en-US" sz="8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1428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62" b="-5006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0" y="3048000"/>
            <a:ext cx="6005600" cy="130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5"/>
              </a:lnSpc>
            </a:pPr>
            <a:r>
              <a:rPr lang="en-US" sz="7575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AU"/>
          </a:p>
        </p:txBody>
      </p:sp>
      <p:pic>
        <p:nvPicPr>
          <p:cNvPr id="3" name="Beige Modern How To Balance Work And Life Infographic Instagram Post">
            <a:hlinkClick r:id="" action="ppaction://media"/>
            <a:extLst>
              <a:ext uri="{FF2B5EF4-FFF2-40B4-BE49-F238E27FC236}">
                <a16:creationId xmlns:a16="http://schemas.microsoft.com/office/drawing/2014/main" id="{BD61A785-E53C-3D55-4AEE-DE1EB9634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1" y="-35312"/>
            <a:ext cx="9856269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878" b="-4724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1760116" y="-114300"/>
            <a:ext cx="2735684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5708" y="1335567"/>
            <a:ext cx="20863" cy="67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4366" y="1383192"/>
            <a:ext cx="5939367" cy="489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•Original data consists of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8787 </a:t>
            </a: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items of food extracted (E) from </a:t>
            </a:r>
            <a:r>
              <a:rPr lang="en-US" sz="1578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data.world</a:t>
            </a: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(https://data.world/awram/food-nutritional-values/workspace/file?filename=ABBREV.xlsx)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•Transformation (T) of the original data was performed based on the descriptions, the food items have been </a:t>
            </a:r>
            <a:r>
              <a:rPr lang="en-US" sz="1578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categorised</a:t>
            </a: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into 8 common categories: Dairy, Fruits, Grains, Meats, Nuts &amp; Seeds, Seafood, Vegetables, and others.</a:t>
            </a:r>
          </a:p>
          <a:p>
            <a:pPr algn="ctr">
              <a:lnSpc>
                <a:spcPts val="2210"/>
              </a:lnSpc>
            </a:pPr>
            <a:endParaRPr lang="en-US" sz="157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•A final sample of 700 items were selected which consists of 100 for each category(sorted by values in descending order) above except for the broad category “others”.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•Both the original dataset and the final sample of 700 food items are then exported as csv and </a:t>
            </a:r>
            <a:r>
              <a:rPr lang="en-US" sz="1578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578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files and loaded (L) to MongoDB database to store and/or use when needed before the analyses are performed. </a:t>
            </a:r>
          </a:p>
          <a:p>
            <a:pPr algn="ctr">
              <a:lnSpc>
                <a:spcPts val="1535"/>
              </a:lnSpc>
            </a:pPr>
            <a:r>
              <a:rPr lang="en-US" sz="1096" dirty="0">
                <a:solidFill>
                  <a:srgbClr val="000000"/>
                </a:solidFill>
                <a:latin typeface="Sukar Heavy"/>
              </a:rPr>
              <a:t> </a:t>
            </a:r>
          </a:p>
          <a:p>
            <a:pPr algn="ctr">
              <a:lnSpc>
                <a:spcPts val="1535"/>
              </a:lnSpc>
              <a:spcBef>
                <a:spcPct val="0"/>
              </a:spcBef>
            </a:pPr>
            <a:endParaRPr lang="en-US" sz="1096" dirty="0">
              <a:solidFill>
                <a:srgbClr val="000000"/>
              </a:solidFill>
              <a:latin typeface="Sukar Heav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4" r="-7963" b="-139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94221" y="-76200"/>
            <a:ext cx="936515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nutrition values by category</a:t>
            </a:r>
          </a:p>
        </p:txBody>
      </p:sp>
      <p:pic>
        <p:nvPicPr>
          <p:cNvPr id="6" name="Picture 5" descr="A group of pie charts&#10;&#10;Description automatically generated">
            <a:extLst>
              <a:ext uri="{FF2B5EF4-FFF2-40B4-BE49-F238E27FC236}">
                <a16:creationId xmlns:a16="http://schemas.microsoft.com/office/drawing/2014/main" id="{A7F19BC3-3C40-6E0F-A7D2-B2F8026E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03"/>
            <a:ext cx="9753600" cy="6508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540">
              <a:srgbClr val="E7EEF6"/>
            </a:gs>
            <a:gs pos="32042">
              <a:srgbClr val="D8E3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43E531-5AF9-6FAA-C628-C524001B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01698"/>
            <a:ext cx="4876800" cy="5613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666DA-888F-1E11-6BDC-40BE7A2813AD}"/>
              </a:ext>
            </a:extLst>
          </p:cNvPr>
          <p:cNvSpPr txBox="1"/>
          <p:nvPr/>
        </p:nvSpPr>
        <p:spPr>
          <a:xfrm>
            <a:off x="1752600" y="603269"/>
            <a:ext cx="675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Nutrient Density Heatmap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A77DFE5-4602-A537-7410-8BB5B5F56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700"/>
            <a:ext cx="4876800" cy="56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-76200"/>
            <a:ext cx="9753600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of nutrition values between two selected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49795-1B9A-1EEC-61A5-105E8014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677400" cy="1511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92EAE-1AED-EC15-24EE-69F36AD7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5199"/>
            <a:ext cx="9753600" cy="4450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45382" y="-114300"/>
            <a:ext cx="506283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Gauge charts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AB440-1148-4314-5B4D-6A6704D0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1164022"/>
            <a:ext cx="9690410" cy="290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E6853F-52F6-6178-89B3-0436D557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71007"/>
            <a:ext cx="9722004" cy="3497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74247"/>
            <a:ext cx="4965392" cy="4852075"/>
          </a:xfrm>
          <a:custGeom>
            <a:avLst/>
            <a:gdLst/>
            <a:ahLst/>
            <a:cxnLst/>
            <a:rect l="l" t="t" r="r" b="b"/>
            <a:pathLst>
              <a:path w="4965392" h="4852075">
                <a:moveTo>
                  <a:pt x="0" y="0"/>
                </a:moveTo>
                <a:lnTo>
                  <a:pt x="4965392" y="0"/>
                </a:lnTo>
                <a:lnTo>
                  <a:pt x="4965392" y="4852075"/>
                </a:lnTo>
                <a:lnTo>
                  <a:pt x="0" y="485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7" t="-4234" r="-555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51433" y="-85725"/>
            <a:ext cx="9450735" cy="79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of generated food label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0A996-7A0D-FC9F-F7E9-8225C0A3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74247"/>
            <a:ext cx="4114800" cy="4852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" y="-3717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15413746" h="10287000">
                <a:moveTo>
                  <a:pt x="0" y="0"/>
                </a:moveTo>
                <a:lnTo>
                  <a:pt x="15413746" y="0"/>
                </a:lnTo>
                <a:lnTo>
                  <a:pt x="154137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96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B0AD1-B3FD-78DC-2CD7-92155B24B16E}"/>
              </a:ext>
            </a:extLst>
          </p:cNvPr>
          <p:cNvSpPr txBox="1"/>
          <p:nvPr/>
        </p:nvSpPr>
        <p:spPr>
          <a:xfrm>
            <a:off x="4343400" y="1603478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Brief summary: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We are what we 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One size does not fit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dropdown menu could have been more user-friendly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Potential for future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Some functions that allow users to design personal diets based on their needs/goals might be helpful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C588A-256A-D875-6E7F-E215413B1C80}"/>
              </a:ext>
            </a:extLst>
          </p:cNvPr>
          <p:cNvSpPr txBox="1"/>
          <p:nvPr/>
        </p:nvSpPr>
        <p:spPr>
          <a:xfrm>
            <a:off x="4495800" y="304800"/>
            <a:ext cx="4247317" cy="7694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A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Brief Summary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</TotalTime>
  <Words>362</Words>
  <Application>Microsoft Office PowerPoint</Application>
  <PresentationFormat>Custom</PresentationFormat>
  <Paragraphs>41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Segoe UI Emoji L</vt:lpstr>
      <vt:lpstr>Sukar Heavy</vt:lpstr>
      <vt:lpstr>Söhne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Healthy Eating</dc:title>
  <cp:lastModifiedBy>Alicia Jiang</cp:lastModifiedBy>
  <cp:revision>17</cp:revision>
  <dcterms:created xsi:type="dcterms:W3CDTF">2006-08-16T00:00:00Z</dcterms:created>
  <dcterms:modified xsi:type="dcterms:W3CDTF">2024-04-18T04:24:09Z</dcterms:modified>
  <dc:identifier>DAGCdVS9ZM4</dc:identifier>
</cp:coreProperties>
</file>